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986" r:id="rId3"/>
    <p:sldId id="992" r:id="rId4"/>
    <p:sldId id="995" r:id="rId5"/>
    <p:sldId id="1013" r:id="rId6"/>
    <p:sldId id="996" r:id="rId7"/>
    <p:sldId id="997" r:id="rId8"/>
    <p:sldId id="1015" r:id="rId9"/>
    <p:sldId id="998" r:id="rId10"/>
    <p:sldId id="999" r:id="rId11"/>
    <p:sldId id="1016" r:id="rId12"/>
    <p:sldId id="1000" r:id="rId13"/>
    <p:sldId id="1001" r:id="rId14"/>
    <p:sldId id="1002" r:id="rId15"/>
    <p:sldId id="1006" r:id="rId16"/>
    <p:sldId id="1003" r:id="rId17"/>
    <p:sldId id="1004" r:id="rId18"/>
    <p:sldId id="1017" r:id="rId19"/>
    <p:sldId id="1020" r:id="rId20"/>
    <p:sldId id="1005" r:id="rId21"/>
    <p:sldId id="1007" r:id="rId22"/>
    <p:sldId id="1008" r:id="rId23"/>
    <p:sldId id="1009" r:id="rId24"/>
    <p:sldId id="1023" r:id="rId25"/>
    <p:sldId id="1025" r:id="rId26"/>
    <p:sldId id="1010" r:id="rId27"/>
    <p:sldId id="1011" r:id="rId28"/>
    <p:sldId id="1024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0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第七单元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选出与所给例词属于同类的一项。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desk	A. chair	B. up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window	A. clean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04870" y="2629879"/>
            <a:ext cx="112789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都是家具类名词；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是副词。故选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04870" y="4646103"/>
            <a:ext cx="1127896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都是名词；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41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oranges	A. apples	B. table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sing	A. tart	B. write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zoo	A. school	B. well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86022" y="1549759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都是水果类名词复数形式；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是家具类名词单数形式。故选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86022" y="3420226"/>
            <a:ext cx="1119781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586022" y="4780309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都是场所类名词；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是副词。故选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1638" y="11055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97778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2739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77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9005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Let’s clean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up	B. down	C. in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—Mum, look at this rabbit. I draw it.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523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 	B. Nice 	C. Well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2342" y="16816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905780"/>
            <a:ext cx="5695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“clean up”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大扫除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54646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5498068"/>
            <a:ext cx="5854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“well done”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10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Clean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desks,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	B. an	C. the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 and write.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/	B. us	C. we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window,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B. Clean	C. Look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8895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114853"/>
            <a:ext cx="10513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句中</a:t>
            </a:r>
            <a:r>
              <a:rPr lang="en-US" altLang="zh-CN">
                <a:ea typeface="楷体" panose="02010609060101010101" pitchFamily="49" charset="-122"/>
              </a:rPr>
              <a:t>desks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是复数形式，不能与</a:t>
            </a:r>
            <a:r>
              <a:rPr lang="en-US" altLang="zh-CN">
                <a:ea typeface="楷体" panose="02010609060101010101" pitchFamily="49" charset="-122"/>
              </a:rPr>
              <a:t>a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ea typeface="楷体" panose="02010609060101010101" pitchFamily="49" charset="-122"/>
              </a:rPr>
              <a:t>an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搭配使用。故选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91172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51401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本句为祈使句，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后面接人称代词宾格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251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0"/>
          <p:cNvSpPr txBox="1">
            <a:spLocks/>
          </p:cNvSpPr>
          <p:nvPr/>
        </p:nvSpPr>
        <p:spPr bwMode="auto">
          <a:xfrm>
            <a:off x="514014" y="57964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本句为祈使句，表示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擦窗户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用固定短语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7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8576"/>
            <a:ext cx="11485848" cy="484748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chair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desk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window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door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134766" y="1556792"/>
            <a:ext cx="7992888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2276872"/>
            <a:ext cx="8784976" cy="15311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6574" y="4437112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图片为窗户，英文为</a:t>
            </a:r>
            <a:r>
              <a:rPr lang="en-US" altLang="zh-CN">
                <a:ea typeface="楷体" panose="02010609060101010101" pitchFamily="49" charset="-122"/>
              </a:rPr>
              <a:t>“window”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566" y="5643245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图片为书桌，英文为</a:t>
            </a:r>
            <a:r>
              <a:rPr lang="en-US" altLang="zh-CN">
                <a:ea typeface="楷体" panose="02010609060101010101" pitchFamily="49" charset="-122"/>
              </a:rPr>
              <a:t>“desk”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070870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73846" y="50131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13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3091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chair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desk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window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door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have a yellow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table.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nice.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484784"/>
            <a:ext cx="7704856" cy="13428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2206774" y="844848"/>
            <a:ext cx="7848872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74926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3356992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图片为椅子，英文为</a:t>
            </a:r>
            <a:r>
              <a:rPr lang="en-US" altLang="zh-CN">
                <a:ea typeface="楷体" panose="02010609060101010101" pitchFamily="49" charset="-122"/>
              </a:rPr>
              <a:t>“chair”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097262" y="4057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566" y="4705980"/>
            <a:ext cx="9145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图片为擦桌子，英文为</a:t>
            </a:r>
            <a:r>
              <a:rPr lang="en-US" altLang="zh-CN">
                <a:ea typeface="楷体" panose="02010609060101010101" pitchFamily="49" charset="-122"/>
              </a:rPr>
              <a:t>“clean the table”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90750" y="53184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4566" y="5949280"/>
            <a:ext cx="5828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图片为门，英文为</a:t>
            </a:r>
            <a:r>
              <a:rPr lang="en-US" altLang="zh-CN">
                <a:ea typeface="楷体" panose="02010609060101010101" pitchFamily="49" charset="-122"/>
              </a:rPr>
              <a:t>“door”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21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从方框中选出与所给图片相对应的句子。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14350" indent="-514350" hangingPunct="0">
              <a:spcAft>
                <a:spcPts val="0"/>
              </a:spcAft>
              <a:buAutoNum type="alphaUcPeriod"/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table,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 the window, please.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Have some juice,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Clean the chair,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aunt.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806" y="4365104"/>
            <a:ext cx="10148896" cy="21291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406574" y="1484784"/>
            <a:ext cx="4032448" cy="288032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8702" y="58581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74926" y="58772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02776" y="58581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07374" y="58581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23598" y="58581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1"/>
          <p:cNvSpPr txBox="1">
            <a:spLocks/>
          </p:cNvSpPr>
          <p:nvPr/>
        </p:nvSpPr>
        <p:spPr bwMode="auto">
          <a:xfrm>
            <a:off x="4655046" y="1363900"/>
            <a:ext cx="7344816" cy="314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图片为一位女性，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姑姑；姨妈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图片为一把椅子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图片为桌子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图片为果汁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图片为窗户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63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42011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判断下列对话与所给图片是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—What’s 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—It’s a window.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—Clean the door. —OK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712824"/>
            <a:ext cx="10160725" cy="16441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33378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913892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“window”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，与图片相符。故填</a:t>
            </a:r>
            <a:r>
              <a:rPr lang="en-US" altLang="zh-CN">
                <a:ea typeface="楷体" panose="02010609060101010101" pitchFamily="49" charset="-122"/>
              </a:rPr>
              <a:t>T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54646" y="45811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4014" y="5116677"/>
            <a:ext cx="11557856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“Clean the door.”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，图片为擦桌子，句意与图片不相符。故填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7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0366"/>
            <a:ext cx="11485848" cy="22621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—How many desks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—Five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258950"/>
            <a:ext cx="10160725" cy="1644168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348416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“desks”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“Five”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，图片为两张课桌，句意与图片不相符。故填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646" y="285293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4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1495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—Look at my chair. —It’s nice.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—Please clean the table, Lucy. —OK, Mum.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992087"/>
            <a:ext cx="10160725" cy="1644168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321556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“chair”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14014" y="4448471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“clean the table”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擦桌子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，图片为擦门，句意与图片不相符。故填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64827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944415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4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Clean the desk, please.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 the table,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71270" y="2204864"/>
            <a:ext cx="3615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Clean the table,please.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63180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Let’s clean up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Let’s play games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Let’s have fun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43278" y="4149080"/>
            <a:ext cx="2686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clean up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70334" y="40764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97460"/>
          </a:xfrm>
        </p:spPr>
        <p:txBody>
          <a:bodyPr/>
          <a:lstStyle/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给下列句子选择合适的应答语。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Is this your mum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Me too.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Have some juice, please.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Let’s go to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How nice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have a dog. 		D. No. She is my aunt.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10000"/>
              </a:lnSpc>
              <a:spcAft>
                <a:spcPts val="0"/>
              </a:spcAft>
              <a:tabLst>
                <a:tab pos="5645150" algn="l"/>
                <a:tab pos="65468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I like tarts. 		E. Thank you.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5768" y="11247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8516" y="16182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0608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5457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0497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42006" y="3612171"/>
            <a:ext cx="11485848" cy="269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句意：这是你的妈妈吗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因此答句应回答是或否。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不是。她是我的阿姨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句意：请喝些果汁。答语应表示感谢。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句意：让我们去上学吧！答语应对此建议作出回答。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句意：我有一条狗。答语应作出评价，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多好啊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句意：我喜欢蛋挞。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我也是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表示认同，符合题意。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34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Yang Ling.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Clean your desk,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Is this your desk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Well done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78582" y="1494662"/>
            <a:ext cx="11305256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09346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1. ______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Su Hai.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66" y="5896082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答语为早上好，所以本空也应是问候语，故选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02718" y="46630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9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407707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2. 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a desk.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2574" y="423884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52941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那是一张书桌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可知，问句应该问是什么，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490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Yang 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Clean your desk,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Is this your desk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Well done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78582" y="980728"/>
            <a:ext cx="11305256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0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93305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53110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可知，问句应是一般疑问句。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这是你的书桌吗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02718" y="409391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83490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Yang 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Clean your desk,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Is this your desk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Well done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78582" y="980728"/>
            <a:ext cx="11305256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5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916282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4. 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522397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可知，问句应是表示提议或要求的句子，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请擦你的书桌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74726" y="40788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76470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Yang 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Clean your desk,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Is this your desk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Well done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78582" y="910530"/>
            <a:ext cx="11305256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85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28606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55084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可知，上句应提出了表扬，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02718" y="443902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7891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What’s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Good morning, Yang Ling.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Clean your desk,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Is this your desk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Well done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78582" y="1124744"/>
            <a:ext cx="11305256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04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 Chinese New Year’s Day. We are at home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dad cleans the windows. My mum cleans the table. My sister cleans the door. I clean the chairs. We are tired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happy.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clean the door.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My sister cleans the chairs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142181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182798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clean the chairs.”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可知，我擦的是椅子而不是门，故填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86022" y="326814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“My sister cleans the door.”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可知，我的姐姐擦的是门而不是椅子，故填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1675" y="274492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10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My dad cleans the windows.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My mum cleans the table.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We are tired but happy.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140574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“My dad cleans the windows.”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可知，我的爸爸擦的是窗户，故填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334995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“My mum cleans the table.”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可知，我的妈妈擦的是桌子，故填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5240559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 are tired but happy.”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可知，一家人很累但很开心，故填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8895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7251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03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Thank you.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9268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Let’s dance.	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Let’s read.	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Let’s write.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43484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These are desks.	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These are tables.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These are chairs.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20527" y="908720"/>
            <a:ext cx="2070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Well done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75126" y="2852936"/>
            <a:ext cx="1819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read.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03118" y="4797152"/>
            <a:ext cx="2678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These are desks.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8895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3057" y="2833772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47971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0565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0521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door, Su Hai.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window, Yang Ling.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table, Wang Bing.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desk, Liu Tao.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chair, Miss Li.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73" y="1556792"/>
            <a:ext cx="11075825" cy="406667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1414686" y="3284984"/>
            <a:ext cx="1728192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718942" y="3284984"/>
            <a:ext cx="1728192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910630" y="3284984"/>
            <a:ext cx="4824536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679382" y="3212976"/>
            <a:ext cx="216024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0055646" y="3284984"/>
            <a:ext cx="216024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25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077072"/>
            <a:ext cx="10585176" cy="2220799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34566" y="1340768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0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table, please.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0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chair, please.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0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Well done.  M</a:t>
            </a:r>
            <a:r>
              <a:rPr lang="zh-CN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Phew.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smtClean="0">
                <a:solidFill>
                  <a:srgbClr val="ED00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Let’s clean up.  M</a:t>
            </a:r>
            <a:r>
              <a:rPr lang="zh-CN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2600" smtClean="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smtClean="0">
                <a:solidFill>
                  <a:srgbClr val="ED00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Clean the desk, please. Clean the window, please. W1&amp;W2</a:t>
            </a:r>
            <a:r>
              <a:rPr lang="zh-CN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0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</a:t>
            </a:r>
            <a:endParaRPr lang="zh-CN" altLang="zh-CN" sz="2600">
              <a:solidFill>
                <a:srgbClr val="ED00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26654" y="573325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81438" y="575159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49356" y="573325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2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79382" y="578610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75012" y="575050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请擦一下桌子。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请擦一下椅子。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0146" y="2401724"/>
            <a:ext cx="3704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Clean the table, please.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4606" y="3625860"/>
            <a:ext cx="2070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Well done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78960" y="17997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06896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5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111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请擦一下门。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请擦一下窗户。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让我们大扫除吧！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让我们读书吧！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46112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我们在学校里做游戏。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我们在学校里读书写字。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772816"/>
            <a:ext cx="41258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Clean the window, please.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4606" y="3068960"/>
            <a:ext cx="2686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clean up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365104"/>
            <a:ext cx="4004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play games at school.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99890" y="11592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342" y="24208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56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836712"/>
            <a:ext cx="2952328" cy="5569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137" y="4409176"/>
            <a:ext cx="11028670" cy="2044160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1329149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draw a window.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draw a door.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draw a chair.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draw a desk.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draw a table.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0121" y="5066020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画窗户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3133" y="508518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画门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63158" y="5139940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画椅子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63275" y="5157192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画书桌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13089" y="5157192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画桌子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651777" y="4005064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99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1664</Words>
  <Application>Microsoft Office PowerPoint</Application>
  <PresentationFormat>自定义</PresentationFormat>
  <Paragraphs>278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352</cp:revision>
  <dcterms:created xsi:type="dcterms:W3CDTF">2020-11-06T05:24:00Z</dcterms:created>
  <dcterms:modified xsi:type="dcterms:W3CDTF">2025-06-09T11:29:20Z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